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4" r:id="rId6"/>
    <p:sldId id="262" r:id="rId7"/>
    <p:sldId id="265" r:id="rId8"/>
    <p:sldId id="266" r:id="rId9"/>
    <p:sldId id="261" r:id="rId10"/>
    <p:sldId id="260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90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50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4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6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714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1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25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22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37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446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5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5FBB0D2-BB23-4BD9-AD92-10AE5ED810F7}" type="datetimeFigureOut">
              <a:rPr lang="pt-BR" smtClean="0"/>
              <a:t>30/01/2020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F9412EE-17FF-48CA-8C22-A4AEAEF77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1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ESLAIDE%20DE%20APRESENTA&#199;&#195;O.ppt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ESLAIDE%20DE%20APRESENTA&#199;&#195;O.ppt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uvidoria.ifmt.edu.b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uvidoria.ifmt.edu.br/conteudo/pagina/legislacao_ouvidoria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ESLAIDE%20DE%20APRESENTA&#199;&#195;O.pptx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25584" y="2493818"/>
            <a:ext cx="7504709" cy="1296786"/>
          </a:xfrm>
        </p:spPr>
        <p:txBody>
          <a:bodyPr/>
          <a:lstStyle/>
          <a:p>
            <a:r>
              <a:rPr lang="pt-BR" sz="4000" dirty="0" smtClean="0">
                <a:solidFill>
                  <a:schemeClr val="accent1"/>
                </a:solidFill>
              </a:rPr>
              <a:t>OUVIDORIA/SIC IFMT</a:t>
            </a:r>
            <a:endParaRPr lang="pt-BR" sz="4000" dirty="0">
              <a:solidFill>
                <a:schemeClr val="accent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2944" y="4397434"/>
            <a:ext cx="5770003" cy="98921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pt-BR" dirty="0"/>
              <a:t>Maristela Abadia Guimarães</a:t>
            </a:r>
          </a:p>
          <a:p>
            <a:pPr algn="r"/>
            <a:r>
              <a:rPr lang="pt-BR" dirty="0" smtClean="0"/>
              <a:t>Ouvidora/Gestora SIC/Autoridade Monitoramento SIC</a:t>
            </a:r>
          </a:p>
          <a:p>
            <a:pPr algn="r"/>
            <a:r>
              <a:rPr lang="pt-BR" dirty="0"/>
              <a:t>Luiz Alberto Rodrigues Gonçalves</a:t>
            </a:r>
          </a:p>
          <a:p>
            <a:pPr algn="r"/>
            <a:r>
              <a:rPr lang="pt-BR" dirty="0" smtClean="0"/>
              <a:t>Ouvidor/Gestor </a:t>
            </a:r>
            <a:r>
              <a:rPr lang="pt-BR" dirty="0"/>
              <a:t>SIC/Autoridade Monitoramento SIC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108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2590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1800" dirty="0" smtClean="0"/>
              <a:t>E aí, resolveu?</a:t>
            </a:r>
            <a:br>
              <a:rPr lang="pt-BR" sz="1800" dirty="0" smtClean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cap="none" dirty="0" smtClean="0">
                <a:hlinkClick r:id="rId3" action="ppaction://hlinkpres?slideindex=1&amp;slidetitle="/>
              </a:rPr>
              <a:t>http://ouvidoria.ifmt.edu.br/conteudo/pagina/painel-e-ai/</a:t>
            </a:r>
            <a:endParaRPr lang="pt-BR" sz="1800" cap="none" dirty="0"/>
          </a:p>
        </p:txBody>
      </p:sp>
    </p:spTree>
    <p:extLst>
      <p:ext uri="{BB962C8B-B14F-4D97-AF65-F5344CB8AC3E}">
        <p14:creationId xmlns:p14="http://schemas.microsoft.com/office/powerpoint/2010/main" val="39001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2590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1800" dirty="0" smtClean="0"/>
              <a:t>E aí, resolveu?</a:t>
            </a:r>
            <a:br>
              <a:rPr lang="pt-BR" sz="1800" dirty="0" smtClean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cap="none" dirty="0" smtClean="0">
                <a:hlinkClick r:id="rId3" action="ppaction://hlinkpres?slideindex=1&amp;slidetitle="/>
              </a:rPr>
              <a:t>http://ouvidoria.ifmt.edu.br/conteudo/pagina/painel-e-ai/</a:t>
            </a:r>
            <a:endParaRPr lang="pt-BR" sz="1800" cap="none" dirty="0"/>
          </a:p>
        </p:txBody>
      </p:sp>
    </p:spTree>
    <p:extLst>
      <p:ext uri="{BB962C8B-B14F-4D97-AF65-F5344CB8AC3E}">
        <p14:creationId xmlns:p14="http://schemas.microsoft.com/office/powerpoint/2010/main" val="14882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305" y="2405701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217025" y="2091262"/>
            <a:ext cx="7464830" cy="3328635"/>
          </a:xfrm>
        </p:spPr>
        <p:txBody>
          <a:bodyPr/>
          <a:lstStyle/>
          <a:p>
            <a:r>
              <a:rPr lang="pt-BR" sz="1800" dirty="0" smtClean="0">
                <a:solidFill>
                  <a:schemeClr val="accent1"/>
                </a:solidFill>
              </a:rPr>
              <a:t>O que é ouvidoria?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cap="none" dirty="0" smtClean="0">
                <a:solidFill>
                  <a:schemeClr val="accent1"/>
                </a:solidFill>
              </a:rPr>
              <a:t/>
            </a:r>
            <a:br>
              <a:rPr lang="pt-BR" sz="1800" cap="none" dirty="0" smtClean="0">
                <a:solidFill>
                  <a:schemeClr val="accent1"/>
                </a:solidFill>
              </a:rPr>
            </a:br>
            <a:r>
              <a:rPr lang="pt-BR" sz="1800" cap="none" dirty="0" smtClean="0">
                <a:solidFill>
                  <a:schemeClr val="accent1"/>
                </a:solidFill>
                <a:hlinkClick r:id="rId3"/>
              </a:rPr>
              <a:t>http://ouvidoria.ifmt.edu.br/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órgão de gestão que auxilia o usuário do serviço público em suas relações com o Estado/instituição por meio da </a:t>
            </a:r>
            <a:r>
              <a:rPr lang="pt-BR" sz="18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interlocução</a:t>
            </a: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modo que esse processo provoque contínua melhoria dos serviços públicos prestados.</a:t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instância onde se </a:t>
            </a:r>
            <a:r>
              <a:rPr lang="pt-BR" sz="18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detecta a existência de problemas </a:t>
            </a: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 como consequência, induz a melhorias estruturais e conjunturais.</a:t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ouvidoria é uma </a:t>
            </a:r>
            <a:r>
              <a:rPr lang="pt-BR" sz="18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 de participação </a:t>
            </a: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tem o dever de promover a </a:t>
            </a:r>
            <a:r>
              <a:rPr lang="pt-BR" sz="1800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interação</a:t>
            </a: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os entes.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309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2590800"/>
          </a:xfrm>
        </p:spPr>
        <p:txBody>
          <a:bodyPr/>
          <a:lstStyle/>
          <a:p>
            <a:r>
              <a:rPr lang="pt-BR" sz="1800" dirty="0" smtClean="0"/>
              <a:t>- Por que a gestão implantou ouvidoria/SIC?</a:t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rata-se de medida obrigatória, conforme legislações</a:t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http://ouvidoria.ifmt.edu.br/conteudo/pagina/legislacao_ouvidoria/</a:t>
            </a:r>
            <a: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351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2590800"/>
          </a:xfrm>
        </p:spPr>
        <p:txBody>
          <a:bodyPr/>
          <a:lstStyle/>
          <a:p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i="1" dirty="0" smtClean="0"/>
              <a:t>Todos queremos transparência, mas qual nosso papel QUANDO SE EXIGE QUE SEJAMOS OS MOTIVADORES DESSA TRANSPARÊNCIA?</a:t>
            </a:r>
            <a:br>
              <a:rPr lang="pt-BR" sz="1800" i="1" dirty="0" smtClean="0"/>
            </a:br>
            <a:r>
              <a:rPr lang="pt-BR" sz="1800" i="1" dirty="0"/>
              <a:t/>
            </a:r>
            <a:br>
              <a:rPr lang="pt-BR" sz="1800" i="1" dirty="0"/>
            </a:br>
            <a:r>
              <a:rPr lang="pt-BR" sz="1800" i="1" dirty="0" smtClean="0"/>
              <a:t>- </a:t>
            </a:r>
            <a:r>
              <a:rPr lang="pt-BR" sz="1800" i="1" cap="none" dirty="0" smtClean="0"/>
              <a:t>Como servidor como reajo quando recebo um pedido do SIC ou de Transparência Ativa?</a:t>
            </a:r>
            <a:br>
              <a:rPr lang="pt-BR" sz="1800" i="1" cap="none" dirty="0" smtClean="0"/>
            </a:br>
            <a:r>
              <a:rPr lang="pt-BR" sz="1800" i="1" cap="none" dirty="0" smtClean="0"/>
              <a:t/>
            </a:r>
            <a:br>
              <a:rPr lang="pt-BR" sz="1800" i="1" cap="none" dirty="0" smtClean="0"/>
            </a:br>
            <a:r>
              <a:rPr lang="pt-BR" sz="1800" i="1" cap="none" dirty="0" smtClean="0"/>
              <a:t>- Como servidor como reajo quando recebo uma manifestação de ouvidoria?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8541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2590800"/>
          </a:xfrm>
        </p:spPr>
        <p:txBody>
          <a:bodyPr/>
          <a:lstStyle/>
          <a:p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99" y="1878743"/>
            <a:ext cx="5292000" cy="354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67" y="2438953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3287072"/>
          </a:xfrm>
        </p:spPr>
        <p:txBody>
          <a:bodyPr/>
          <a:lstStyle/>
          <a:p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2" name="Retângulo Arredondado 1"/>
          <p:cNvSpPr/>
          <p:nvPr/>
        </p:nvSpPr>
        <p:spPr>
          <a:xfrm>
            <a:off x="4347556" y="2784764"/>
            <a:ext cx="5295208" cy="1770611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Ler e-mail ilustrativo de manifestação usuário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9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367" y="2438953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640777" y="395163"/>
            <a:ext cx="11121731" cy="640080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 TRATAMENTO DE DENÚNCIAS EM OUVIDORIA CONTEÚDO PROGRAMÁTICO 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199505" y="1282674"/>
            <a:ext cx="2967644" cy="520956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3458095" y="1035244"/>
            <a:ext cx="8395854" cy="545699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I – OUVIDORIAS PÚBLICAS E DENÚNCIAS: ASPECTOS INTRODUTÓRIOS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ORIGEM DA OUVIDORIA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QUAL É A DIFERENÇA ENTRE OUVIDORIAS PÚBLICAS E PRIVADAS?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O PAPEL DAS OUVIDORIAS PÚBLICAS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FUNÇÕES DA OUVIDORIA PÚBLICA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TIPOS DE MANIFESTAÇÃO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ENTIDADES OBRIGADAS A INSTITUIR CANAIS DE DENÚNCIA </a:t>
            </a:r>
          </a:p>
          <a:p>
            <a:pPr marL="0" indent="0">
              <a:spcBef>
                <a:spcPts val="600"/>
              </a:spcBef>
            </a:pPr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NORMAS APLICÁVEIS </a:t>
            </a:r>
            <a:endParaRPr lang="pt-BR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II – RECEBIMENTO DE DENÚNCIAS E ANÁLISE PRELIMINAR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ALCANCE DO TRABALHO DA OUVIDORIA: OUVIDORIA X UNIDADE DE APURAÇÃO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RESTRIÇÃO DE ACESSO E PROTEÇÃO DO DENUNCIANTE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COMUNICAÇÃO ANÔNIMA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DENÚNCIAS CONTRA AUTORIDADES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DENÚNCIAS DE ASSÉDIO MORAL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DENÚNCIAS DE ASSÉDIO SEXUAL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ERRO, FRAUDE E CORRUPÇÃO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CARACTERÍSTICAS DAS DENÚNCIAS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ANÁLISE PRELIMINAR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HIPÓTESES DE ENCERRAMENTO DE DENÚNCIAS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FONTES DE CONSULTA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UNIDADES DE APURAÇÃO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FLUXO DE TRATAMENTO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MÓDULO III – SISTEMAS PARA REGISTRO DE DENÚNCIAS UTILIZADOS NA CGU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SISTEMA DE OUVIDORIAS DO PODER EXECUTIVO FEDERAL </a:t>
            </a:r>
          </a:p>
          <a:p>
            <a:r>
              <a:rPr lang="pt-BR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BANCO DE DENÚNCIAS</a:t>
            </a:r>
          </a:p>
          <a:p>
            <a:pPr marL="0" indent="0">
              <a:spcBef>
                <a:spcPts val="600"/>
              </a:spcBef>
            </a:pPr>
            <a:endParaRPr lang="pt-BR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</a:pPr>
            <a:endParaRPr lang="pt-BR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274320" y="889462"/>
            <a:ext cx="11612880" cy="5719156"/>
          </a:xfrm>
        </p:spPr>
        <p:txBody>
          <a:bodyPr/>
          <a:lstStyle/>
          <a:p>
            <a:r>
              <a:rPr lang="pt-BR" sz="1800" dirty="0" smtClean="0">
                <a:hlinkClick r:id="rId2" action="ppaction://hlinkpres?slideindex=1&amp;slidetitle="/>
              </a:rPr>
              <a:t>http://ouvidoria.ifmt.edu.br/media/filer_public/81/19/81199cd1-7864-4787-8a3d-2e5a40f5424c/ordem_administrativa_02-2020_-_fluxo_interno_para_tratamento_de_manifestacao.pdf</a:t>
            </a: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4294967295"/>
          </p:nvPr>
        </p:nvSpPr>
        <p:spPr>
          <a:xfrm>
            <a:off x="1071563" y="395288"/>
            <a:ext cx="11120437" cy="639762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Manifestações no âmbito do IFMT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89" y="2172945"/>
            <a:ext cx="1450851" cy="1938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3524596" y="2091263"/>
            <a:ext cx="7105698" cy="33203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q</a:t>
            </a:r>
            <a:r>
              <a:rPr lang="pt-BR" sz="1800" cap="none" dirty="0" smtClean="0"/>
              <a:t>uais os ganhos de se ter uma ouvidoria?</a:t>
            </a:r>
            <a:br>
              <a:rPr lang="pt-BR" sz="1800" cap="none" dirty="0" smtClean="0"/>
            </a:br>
            <a:r>
              <a:rPr lang="pt-BR" sz="1800" cap="none" dirty="0" smtClean="0"/>
              <a:t/>
            </a:r>
            <a:br>
              <a:rPr lang="pt-BR" sz="1800" cap="none" dirty="0" smtClean="0"/>
            </a:br>
            <a:r>
              <a:rPr lang="pt-BR" sz="1800" cap="none" dirty="0" smtClean="0"/>
              <a:t> - otimização dos conflitos;</a:t>
            </a:r>
            <a:br>
              <a:rPr lang="pt-BR" sz="1800" cap="none" dirty="0" smtClean="0"/>
            </a:br>
            <a:r>
              <a:rPr lang="pt-BR" sz="1800" cap="none" dirty="0" smtClean="0"/>
              <a:t>-  ganho de tempo na tramitação de manifestações;</a:t>
            </a:r>
            <a:br>
              <a:rPr lang="pt-BR" sz="1800" cap="none" dirty="0" smtClean="0"/>
            </a:br>
            <a:r>
              <a:rPr lang="pt-BR" sz="1800" cap="none" dirty="0" smtClean="0"/>
              <a:t>-  desburocratização</a:t>
            </a:r>
            <a:br>
              <a:rPr lang="pt-BR" sz="1800" cap="none" dirty="0" smtClean="0"/>
            </a:br>
            <a:r>
              <a:rPr lang="pt-BR" sz="1800" cap="none" dirty="0" smtClean="0"/>
              <a:t> - Plano de integridade</a:t>
            </a:r>
            <a:br>
              <a:rPr lang="pt-BR" sz="1800" cap="none" dirty="0" smtClean="0"/>
            </a:br>
            <a:r>
              <a:rPr lang="pt-BR" sz="1800" cap="none" dirty="0" smtClean="0"/>
              <a:t> - amplificação do diálogo</a:t>
            </a:r>
            <a:br>
              <a:rPr lang="pt-BR" sz="1800" cap="none" dirty="0" smtClean="0"/>
            </a:br>
            <a:r>
              <a:rPr lang="pt-BR" sz="1800" cap="none" dirty="0" smtClean="0"/>
              <a:t>- Possibilidade de responder a demanda antes de </a:t>
            </a:r>
            <a:r>
              <a:rPr lang="pt-BR" sz="1800" cap="none" dirty="0" err="1" smtClean="0"/>
              <a:t>judicializar</a:t>
            </a:r>
            <a:r>
              <a:rPr lang="pt-BR" sz="1800" cap="none" dirty="0" smtClean="0"/>
              <a:t/>
            </a:r>
            <a:br>
              <a:rPr lang="pt-BR" sz="1800" cap="none" dirty="0" smtClean="0"/>
            </a:br>
            <a:r>
              <a:rPr lang="pt-BR" sz="1800" cap="none" dirty="0" smtClean="0"/>
              <a:t> - eficiência, eficácia e efetividade do serviço público</a:t>
            </a:r>
            <a:br>
              <a:rPr lang="pt-BR" sz="1800" cap="none" dirty="0" smtClean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5819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192</TotalTime>
  <Words>161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Century Gothic</vt:lpstr>
      <vt:lpstr>Garamond</vt:lpstr>
      <vt:lpstr>Times New Roman</vt:lpstr>
      <vt:lpstr>Savon</vt:lpstr>
      <vt:lpstr>OUVIDORIA/SIC IFMT</vt:lpstr>
      <vt:lpstr>O que é ouvidoria?  http://ouvidoria.ifmt.edu.br/  órgão de gestão que auxilia o usuário do serviço público em suas relações com o Estado/instituição por meio da interlocução, de modo que esse processo provoque contínua melhoria dos serviços públicos prestados.  instância onde se detecta a existência de problemas e, como consequência, induz a melhorias estruturais e conjunturais.  a ouvidoria é uma instituição de participação e tem o dever de promover a interação entre os entes. </vt:lpstr>
      <vt:lpstr>- Por que a gestão implantou ouvidoria/SIC?  Trata-se de medida obrigatória, conforme legislações  http://ouvidoria.ifmt.edu.br/conteudo/pagina/legislacao_ouvidoria/  </vt:lpstr>
      <vt:lpstr> Todos queremos transparência, mas qual nosso papel QUANDO SE EXIGE QUE SEJAMOS OS MOTIVADORES DESSA TRANSPARÊNCIA?  - Como servidor como reajo quando recebo um pedido do SIC ou de Transparência Ativa?  - Como servidor como reajo quando recebo uma manifestação de ouvidoria?</vt:lpstr>
      <vt:lpstr> </vt:lpstr>
      <vt:lpstr> </vt:lpstr>
      <vt:lpstr> </vt:lpstr>
      <vt:lpstr>http://ouvidoria.ifmt.edu.br/media/filer_public/81/19/81199cd1-7864-4787-8a3d-2e5a40f5424c/ordem_administrativa_02-2020_-_fluxo_interno_para_tratamento_de_manifestacao.pdf </vt:lpstr>
      <vt:lpstr> quais os ganhos de se ter uma ouvidoria?   - otimização dos conflitos; -  ganho de tempo na tramitação de manifestações; -  desburocratização  - Plano de integridade  - amplificação do diálogo - Possibilidade de responder a demanda antes de judicializar  - eficiência, eficácia e efetividade do serviço público </vt:lpstr>
      <vt:lpstr>E aí, resolveu?  http://ouvidoria.ifmt.edu.br/conteudo/pagina/painel-e-ai/</vt:lpstr>
      <vt:lpstr>E aí, resolveu?  http://ouvidoria.ifmt.edu.br/conteudo/pagina/painel-e-ai/</vt:lpstr>
    </vt:vector>
  </TitlesOfParts>
  <Company>IFMT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OUVIDORIA/SIC IFMT</dc:title>
  <dc:creator>Maristela Abadia Guimaraes</dc:creator>
  <cp:lastModifiedBy>Juliana Michaela Leite Vieira</cp:lastModifiedBy>
  <cp:revision>12</cp:revision>
  <dcterms:created xsi:type="dcterms:W3CDTF">2020-01-27T12:57:40Z</dcterms:created>
  <dcterms:modified xsi:type="dcterms:W3CDTF">2020-01-30T12:27:42Z</dcterms:modified>
</cp:coreProperties>
</file>